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handoutMasterIdLst>
    <p:handoutMasterId r:id="rId10"/>
  </p:handoutMasterIdLst>
  <p:sldIdLst>
    <p:sldId id="434" r:id="rId2"/>
    <p:sldId id="422" r:id="rId3"/>
    <p:sldId id="423" r:id="rId4"/>
    <p:sldId id="424" r:id="rId5"/>
    <p:sldId id="430" r:id="rId6"/>
    <p:sldId id="431" r:id="rId7"/>
    <p:sldId id="432"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(212)</a:t>
            </a:r>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6/10/2020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smtClean="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(212)</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6/10/2020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en-US" sz="1200" b="0" i="0" u="none" strike="noStrike" kern="1200" cap="none" spc="0" normalizeH="0" baseline="0" noProof="0" smtClean="0">
                <a:ln>
                  <a:noFill/>
                </a:ln>
                <a:solidFill>
                  <a:prstClr val="black"/>
                </a:solidFill>
                <a:effectLst/>
                <a:uLnTx/>
                <a:uFillTx/>
                <a:latin typeface="Palatino Linotype" panose="020405020505050303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Palatino Linotype" panose="02040502050505030304"/>
              <a:ea typeface="+mn-ea"/>
              <a:cs typeface="+mn-cs"/>
            </a:endParaRPr>
          </a:p>
        </p:txBody>
      </p:sp>
      <p:sp>
        <p:nvSpPr>
          <p:cNvPr id="5" name="Date Placeholder 4">
            <a:extLst>
              <a:ext uri="{FF2B5EF4-FFF2-40B4-BE49-F238E27FC236}">
                <a16:creationId xmlns:a16="http://schemas.microsoft.com/office/drawing/2014/main" id="{A1A02191-E274-45DD-89F3-8F1C859AC9C3}"/>
              </a:ext>
            </a:extLst>
          </p:cNvPr>
          <p:cNvSpPr>
            <a:spLocks noGrp="1"/>
          </p:cNvSpPr>
          <p:nvPr>
            <p:ph type="dt" idx="1"/>
          </p:nvPr>
        </p:nvSpPr>
        <p:spPr/>
        <p:txBody>
          <a:bodyPr/>
          <a:lstStyle/>
          <a:p>
            <a:r>
              <a:rPr lang="en-US"/>
              <a:t>6/10/2020 pm</a:t>
            </a:r>
          </a:p>
        </p:txBody>
      </p:sp>
      <p:sp>
        <p:nvSpPr>
          <p:cNvPr id="6" name="Footer Placeholder 5">
            <a:extLst>
              <a:ext uri="{FF2B5EF4-FFF2-40B4-BE49-F238E27FC236}">
                <a16:creationId xmlns:a16="http://schemas.microsoft.com/office/drawing/2014/main" id="{C4E02F4E-25A7-4A71-AC45-6C11517AAC0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FB57CCE-7212-4E5E-97DD-4057963B29DD}"/>
              </a:ext>
            </a:extLst>
          </p:cNvPr>
          <p:cNvSpPr>
            <a:spLocks noGrp="1"/>
          </p:cNvSpPr>
          <p:nvPr>
            <p:ph type="hdr" sz="quarter"/>
          </p:nvPr>
        </p:nvSpPr>
        <p:spPr/>
        <p:txBody>
          <a:bodyPr/>
          <a:lstStyle/>
          <a:p>
            <a:r>
              <a:rPr lang="en-US"/>
              <a:t>Class - The Life Of Christ (212)</a:t>
            </a:r>
          </a:p>
        </p:txBody>
      </p:sp>
    </p:spTree>
    <p:extLst>
      <p:ext uri="{BB962C8B-B14F-4D97-AF65-F5344CB8AC3E}">
        <p14:creationId xmlns:p14="http://schemas.microsoft.com/office/powerpoint/2010/main" val="313461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 multitude was looking to be fed (physically) again.</a:t>
            </a:r>
          </a:p>
          <a:p>
            <a:pPr marL="228600" indent="-228600">
              <a:buAutoNum type="arabicPeriod"/>
            </a:pPr>
            <a:r>
              <a:rPr lang="en-US" dirty="0"/>
              <a:t>Compared Himself to the manna in the wilderness, which didn’t keep them from dying. (vs. 27 key verse.) Jesus emphasized He came down out of heaven. </a:t>
            </a:r>
          </a:p>
          <a:p>
            <a:pPr marL="228600" indent="-228600">
              <a:buAutoNum type="arabicPeriod"/>
            </a:pPr>
            <a:r>
              <a:rPr lang="en-US" dirty="0"/>
              <a:t>He wasn’t the physical king they were looking for.</a:t>
            </a:r>
          </a:p>
          <a:p>
            <a:pPr marL="228600" indent="-228600">
              <a:buAutoNum type="arabicPeriod"/>
            </a:pPr>
            <a:r>
              <a:rPr lang="en-US" dirty="0"/>
              <a:t>Drawn through His teaching. (slide 33) His sacrifice and His kindness. Drawing=</a:t>
            </a:r>
            <a:r>
              <a:rPr lang="en-US" dirty="0" err="1"/>
              <a:t>Heard+learned+comes</a:t>
            </a:r>
            <a:r>
              <a:rPr lang="en-US" dirty="0"/>
              <a:t>.</a:t>
            </a:r>
          </a:p>
          <a:p>
            <a:pPr marL="228600" indent="-228600">
              <a:buAutoNum type="arabicPeriod"/>
            </a:pPr>
            <a:r>
              <a:rPr lang="en-US" dirty="0"/>
              <a:t>He must live in us through what He taught. We must consume His words. Vs. 63, His words are spirit and life. The desired outcome is that we dwell in Him and He in us - fellowship.</a:t>
            </a:r>
          </a:p>
          <a:p>
            <a:pPr marL="228600" indent="-228600">
              <a:buAutoNum type="arabicPeriod"/>
            </a:pPr>
            <a:r>
              <a:rPr lang="en-US" dirty="0"/>
              <a:t>They found His teaching “difficult” and they turned and no longer walked with Him. His disciples response, to whom shall we go? You have the words of eternal life!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en-US" sz="1200" b="0" i="0" u="none" strike="noStrike" kern="1200" cap="none" spc="0" normalizeH="0" baseline="0" noProof="0" smtClean="0">
                <a:ln>
                  <a:noFill/>
                </a:ln>
                <a:solidFill>
                  <a:prstClr val="black"/>
                </a:solidFill>
                <a:effectLst/>
                <a:uLnTx/>
                <a:uFillTx/>
                <a:latin typeface="Palatino Linotype" panose="020405020505050303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Palatino Linotype" panose="02040502050505030304"/>
              <a:ea typeface="+mn-ea"/>
              <a:cs typeface="+mn-cs"/>
            </a:endParaRPr>
          </a:p>
        </p:txBody>
      </p:sp>
      <p:sp>
        <p:nvSpPr>
          <p:cNvPr id="5" name="Date Placeholder 4">
            <a:extLst>
              <a:ext uri="{FF2B5EF4-FFF2-40B4-BE49-F238E27FC236}">
                <a16:creationId xmlns:a16="http://schemas.microsoft.com/office/drawing/2014/main" id="{42323604-7E01-4F61-9EFF-D95A4BF8D80E}"/>
              </a:ext>
            </a:extLst>
          </p:cNvPr>
          <p:cNvSpPr>
            <a:spLocks noGrp="1"/>
          </p:cNvSpPr>
          <p:nvPr>
            <p:ph type="dt" idx="1"/>
          </p:nvPr>
        </p:nvSpPr>
        <p:spPr/>
        <p:txBody>
          <a:bodyPr/>
          <a:lstStyle/>
          <a:p>
            <a:r>
              <a:rPr lang="en-US"/>
              <a:t>6/10/2020 pm</a:t>
            </a:r>
          </a:p>
        </p:txBody>
      </p:sp>
      <p:sp>
        <p:nvSpPr>
          <p:cNvPr id="6" name="Footer Placeholder 5">
            <a:extLst>
              <a:ext uri="{FF2B5EF4-FFF2-40B4-BE49-F238E27FC236}">
                <a16:creationId xmlns:a16="http://schemas.microsoft.com/office/drawing/2014/main" id="{E84A0AAC-E96F-447B-9054-69EF3FE25CA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E6BB98A7-C28B-4F62-885A-46DA39635F89}"/>
              </a:ext>
            </a:extLst>
          </p:cNvPr>
          <p:cNvSpPr>
            <a:spLocks noGrp="1"/>
          </p:cNvSpPr>
          <p:nvPr>
            <p:ph type="hdr" sz="quarter"/>
          </p:nvPr>
        </p:nvSpPr>
        <p:spPr/>
        <p:txBody>
          <a:bodyPr/>
          <a:lstStyle/>
          <a:p>
            <a:r>
              <a:rPr lang="en-US"/>
              <a:t>Class - The Life Of Christ (212)</a:t>
            </a:r>
          </a:p>
        </p:txBody>
      </p:sp>
    </p:spTree>
    <p:extLst>
      <p:ext uri="{BB962C8B-B14F-4D97-AF65-F5344CB8AC3E}">
        <p14:creationId xmlns:p14="http://schemas.microsoft.com/office/powerpoint/2010/main" val="2968045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startAt="7"/>
            </a:pPr>
            <a:r>
              <a:rPr lang="en-US" dirty="0"/>
              <a:t>Pharisees and scribes came asking Him why His disciples didn’t observe their traditions. This they saw as a challenge to their authority. </a:t>
            </a:r>
          </a:p>
          <a:p>
            <a:pPr marL="228600" indent="-228600">
              <a:buFont typeface="+mj-lt"/>
              <a:buAutoNum type="arabicPeriod" startAt="7"/>
            </a:pPr>
            <a:r>
              <a:rPr lang="en-US" dirty="0"/>
              <a:t>Why do you neglect God’s commands? They had become experts at setting aside the commandment of God.</a:t>
            </a:r>
          </a:p>
          <a:p>
            <a:pPr marL="228600" indent="-228600">
              <a:buFont typeface="+mj-lt"/>
              <a:buAutoNum type="arabicPeriod" startAt="7"/>
            </a:pPr>
            <a:r>
              <a:rPr lang="en-US" dirty="0"/>
              <a:t>Isaiah 29:13, they gave lip service but were more concerned about their honor and status.</a:t>
            </a:r>
          </a:p>
          <a:p>
            <a:pPr marL="228600" indent="-228600">
              <a:buFont typeface="+mj-lt"/>
              <a:buAutoNum type="arabicPeriod" startAt="7"/>
            </a:pPr>
            <a:r>
              <a:rPr lang="en-US" dirty="0"/>
              <a:t>Renders it vain.</a:t>
            </a:r>
          </a:p>
          <a:p>
            <a:pPr marL="228600" indent="-228600">
              <a:buFont typeface="+mj-lt"/>
              <a:buAutoNum type="arabicPeriod" startAt="7"/>
            </a:pPr>
            <a:r>
              <a:rPr lang="en-US" dirty="0"/>
              <a:t>By setting God’s word against itself.</a:t>
            </a:r>
          </a:p>
          <a:p>
            <a:pPr marL="228600" indent="-228600">
              <a:buFont typeface="+mj-lt"/>
              <a:buAutoNum type="arabicPeriod" startAt="7"/>
            </a:pPr>
            <a:r>
              <a:rPr lang="en-US" dirty="0"/>
              <a:t>By having an unclean heart. Matt 15:19, For out of the heart come evil thoughts, murders, adulteries, fornications, thefts, false witness, slanders.</a:t>
            </a:r>
          </a:p>
          <a:p>
            <a:pPr marL="228600" indent="-228600">
              <a:buFont typeface="+mj-lt"/>
              <a:buAutoNum type="arabicPeriod" startAt="7"/>
            </a:pPr>
            <a:r>
              <a:rPr lang="en-US" dirty="0" err="1"/>
              <a:t>Tyre</a:t>
            </a:r>
            <a:r>
              <a:rPr lang="en-US" dirty="0"/>
              <a:t> and Sidon.</a:t>
            </a:r>
          </a:p>
          <a:p>
            <a:pPr marL="228600" indent="-228600">
              <a:buFont typeface="+mj-lt"/>
              <a:buAutoNum type="arabicPeriod" startAt="7"/>
            </a:pP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en-US" sz="1200" b="0" i="0" u="none" strike="noStrike" kern="1200" cap="none" spc="0" normalizeH="0" baseline="0" noProof="0" smtClean="0">
                <a:ln>
                  <a:noFill/>
                </a:ln>
                <a:solidFill>
                  <a:prstClr val="black"/>
                </a:solidFill>
                <a:effectLst/>
                <a:uLnTx/>
                <a:uFillTx/>
                <a:latin typeface="Palatino Linotype" panose="020405020505050303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Palatino Linotype" panose="02040502050505030304"/>
              <a:ea typeface="+mn-ea"/>
              <a:cs typeface="+mn-cs"/>
            </a:endParaRPr>
          </a:p>
        </p:txBody>
      </p:sp>
      <p:sp>
        <p:nvSpPr>
          <p:cNvPr id="5" name="Date Placeholder 4">
            <a:extLst>
              <a:ext uri="{FF2B5EF4-FFF2-40B4-BE49-F238E27FC236}">
                <a16:creationId xmlns:a16="http://schemas.microsoft.com/office/drawing/2014/main" id="{8E7CCA45-EDBD-48FC-8100-A12481B9DC68}"/>
              </a:ext>
            </a:extLst>
          </p:cNvPr>
          <p:cNvSpPr>
            <a:spLocks noGrp="1"/>
          </p:cNvSpPr>
          <p:nvPr>
            <p:ph type="dt" idx="1"/>
          </p:nvPr>
        </p:nvSpPr>
        <p:spPr/>
        <p:txBody>
          <a:bodyPr/>
          <a:lstStyle/>
          <a:p>
            <a:r>
              <a:rPr lang="en-US"/>
              <a:t>6/10/2020 pm</a:t>
            </a:r>
          </a:p>
        </p:txBody>
      </p:sp>
      <p:sp>
        <p:nvSpPr>
          <p:cNvPr id="6" name="Footer Placeholder 5">
            <a:extLst>
              <a:ext uri="{FF2B5EF4-FFF2-40B4-BE49-F238E27FC236}">
                <a16:creationId xmlns:a16="http://schemas.microsoft.com/office/drawing/2014/main" id="{4658687F-4FE3-40D5-BE0F-71918CB1DD4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C1C0BF4-D72A-4B6D-8723-6B0437280209}"/>
              </a:ext>
            </a:extLst>
          </p:cNvPr>
          <p:cNvSpPr>
            <a:spLocks noGrp="1"/>
          </p:cNvSpPr>
          <p:nvPr>
            <p:ph type="hdr" sz="quarter"/>
          </p:nvPr>
        </p:nvSpPr>
        <p:spPr/>
        <p:txBody>
          <a:bodyPr/>
          <a:lstStyle/>
          <a:p>
            <a:r>
              <a:rPr lang="en-US"/>
              <a:t>Class - The Life Of Christ (212)</a:t>
            </a:r>
          </a:p>
        </p:txBody>
      </p:sp>
    </p:spTree>
    <p:extLst>
      <p:ext uri="{BB962C8B-B14F-4D97-AF65-F5344CB8AC3E}">
        <p14:creationId xmlns:p14="http://schemas.microsoft.com/office/powerpoint/2010/main" val="2334290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14. Jesus healed her daughter though she was a Gentile after explaining that He had been sent to the lost sheep of the house of Israel.</a:t>
            </a:r>
          </a:p>
          <a:p>
            <a:r>
              <a:rPr lang="en-US" dirty="0"/>
              <a:t>15. To the Sea of Galilee via the Decapolis.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en-US" sz="1200" b="0" i="0" u="none" strike="noStrike" kern="1200" cap="none" spc="0" normalizeH="0" baseline="0" noProof="0" smtClean="0">
                <a:ln>
                  <a:noFill/>
                </a:ln>
                <a:solidFill>
                  <a:prstClr val="black"/>
                </a:solidFill>
                <a:effectLst/>
                <a:uLnTx/>
                <a:uFillTx/>
                <a:latin typeface="Palatino Linotype" panose="020405020505050303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Palatino Linotype" panose="02040502050505030304"/>
              <a:ea typeface="+mn-ea"/>
              <a:cs typeface="+mn-cs"/>
            </a:endParaRPr>
          </a:p>
        </p:txBody>
      </p:sp>
      <p:sp>
        <p:nvSpPr>
          <p:cNvPr id="5" name="Date Placeholder 4">
            <a:extLst>
              <a:ext uri="{FF2B5EF4-FFF2-40B4-BE49-F238E27FC236}">
                <a16:creationId xmlns:a16="http://schemas.microsoft.com/office/drawing/2014/main" id="{B49DCBC6-05F4-494B-855C-E42544BA2A46}"/>
              </a:ext>
            </a:extLst>
          </p:cNvPr>
          <p:cNvSpPr>
            <a:spLocks noGrp="1"/>
          </p:cNvSpPr>
          <p:nvPr>
            <p:ph type="dt" idx="1"/>
          </p:nvPr>
        </p:nvSpPr>
        <p:spPr/>
        <p:txBody>
          <a:bodyPr/>
          <a:lstStyle/>
          <a:p>
            <a:r>
              <a:rPr lang="en-US"/>
              <a:t>6/10/2020 pm</a:t>
            </a:r>
          </a:p>
        </p:txBody>
      </p:sp>
      <p:sp>
        <p:nvSpPr>
          <p:cNvPr id="6" name="Footer Placeholder 5">
            <a:extLst>
              <a:ext uri="{FF2B5EF4-FFF2-40B4-BE49-F238E27FC236}">
                <a16:creationId xmlns:a16="http://schemas.microsoft.com/office/drawing/2014/main" id="{C8EB11AA-AC4F-468A-9C02-E9A50328035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66A5BB9-B1B6-41F4-8130-1E8F52179875}"/>
              </a:ext>
            </a:extLst>
          </p:cNvPr>
          <p:cNvSpPr>
            <a:spLocks noGrp="1"/>
          </p:cNvSpPr>
          <p:nvPr>
            <p:ph type="hdr" sz="quarter"/>
          </p:nvPr>
        </p:nvSpPr>
        <p:spPr/>
        <p:txBody>
          <a:bodyPr/>
          <a:lstStyle/>
          <a:p>
            <a:r>
              <a:rPr lang="en-US"/>
              <a:t>Class - The Life Of Christ (212)</a:t>
            </a:r>
          </a:p>
        </p:txBody>
      </p:sp>
    </p:spTree>
    <p:extLst>
      <p:ext uri="{BB962C8B-B14F-4D97-AF65-F5344CB8AC3E}">
        <p14:creationId xmlns:p14="http://schemas.microsoft.com/office/powerpoint/2010/main" val="7306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 Jesus touched the tongue and ears of a deaf, mute man. One of many who were healed at that time. Ordered not to tell.</a:t>
            </a:r>
          </a:p>
          <a:p>
            <a:r>
              <a:rPr lang="en-US" dirty="0"/>
              <a:t>17. 4000</a:t>
            </a:r>
          </a:p>
          <a:p>
            <a:r>
              <a:rPr lang="en-US" dirty="0"/>
              <a:t>18. Concerned about them fainting. 7 loaves and a few fish. 5000 w/ 5 loaves and 2 fish with 12 full baskets left.</a:t>
            </a:r>
          </a:p>
          <a:p>
            <a:r>
              <a:rPr lang="en-US" dirty="0"/>
              <a:t>4000 w/ 7 loaves and a “few” small fish. 7 large baskets full. </a:t>
            </a:r>
          </a:p>
          <a:p>
            <a:r>
              <a:rPr lang="en-US" dirty="0"/>
              <a:t>19.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en-US" sz="1200" b="0" i="0" u="none" strike="noStrike" kern="1200" cap="none" spc="0" normalizeH="0" baseline="0" noProof="0" smtClean="0">
                <a:ln>
                  <a:noFill/>
                </a:ln>
                <a:solidFill>
                  <a:prstClr val="black"/>
                </a:solidFill>
                <a:effectLst/>
                <a:uLnTx/>
                <a:uFillTx/>
                <a:latin typeface="Palatino Linotype" panose="020405020505050303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Palatino Linotype" panose="02040502050505030304"/>
              <a:ea typeface="+mn-ea"/>
              <a:cs typeface="+mn-cs"/>
            </a:endParaRPr>
          </a:p>
        </p:txBody>
      </p:sp>
      <p:sp>
        <p:nvSpPr>
          <p:cNvPr id="5" name="Date Placeholder 4">
            <a:extLst>
              <a:ext uri="{FF2B5EF4-FFF2-40B4-BE49-F238E27FC236}">
                <a16:creationId xmlns:a16="http://schemas.microsoft.com/office/drawing/2014/main" id="{430691BA-351F-4D55-B65E-3A30FEF24870}"/>
              </a:ext>
            </a:extLst>
          </p:cNvPr>
          <p:cNvSpPr>
            <a:spLocks noGrp="1"/>
          </p:cNvSpPr>
          <p:nvPr>
            <p:ph type="dt" idx="1"/>
          </p:nvPr>
        </p:nvSpPr>
        <p:spPr/>
        <p:txBody>
          <a:bodyPr/>
          <a:lstStyle/>
          <a:p>
            <a:r>
              <a:rPr lang="en-US"/>
              <a:t>6/10/2020 pm</a:t>
            </a:r>
          </a:p>
        </p:txBody>
      </p:sp>
      <p:sp>
        <p:nvSpPr>
          <p:cNvPr id="6" name="Footer Placeholder 5">
            <a:extLst>
              <a:ext uri="{FF2B5EF4-FFF2-40B4-BE49-F238E27FC236}">
                <a16:creationId xmlns:a16="http://schemas.microsoft.com/office/drawing/2014/main" id="{F85E6587-02E4-4176-AA9D-F7E5BA86137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3B9F24B-D868-4AC2-B5CC-8B88D8BEA424}"/>
              </a:ext>
            </a:extLst>
          </p:cNvPr>
          <p:cNvSpPr>
            <a:spLocks noGrp="1"/>
          </p:cNvSpPr>
          <p:nvPr>
            <p:ph type="hdr" sz="quarter"/>
          </p:nvPr>
        </p:nvSpPr>
        <p:spPr/>
        <p:txBody>
          <a:bodyPr/>
          <a:lstStyle/>
          <a:p>
            <a:r>
              <a:rPr lang="en-US"/>
              <a:t>Class - The Life Of Christ (212)</a:t>
            </a:r>
          </a:p>
        </p:txBody>
      </p:sp>
    </p:spTree>
    <p:extLst>
      <p:ext uri="{BB962C8B-B14F-4D97-AF65-F5344CB8AC3E}">
        <p14:creationId xmlns:p14="http://schemas.microsoft.com/office/powerpoint/2010/main" val="4200742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 Magadan/</a:t>
            </a:r>
            <a:r>
              <a:rPr lang="en-US" dirty="0" err="1"/>
              <a:t>Dalmanutha</a:t>
            </a:r>
            <a:r>
              <a:rPr lang="en-US" dirty="0"/>
              <a:t> (district)</a:t>
            </a:r>
          </a:p>
          <a:p>
            <a:r>
              <a:rPr lang="en-US" dirty="0"/>
              <a:t>21. Show us a sign. The sign of Jonah the only sign you’ll see/need.</a:t>
            </a:r>
          </a:p>
          <a:p>
            <a:r>
              <a:rPr lang="en-US" dirty="0"/>
              <a:t>22. Their teaching.</a:t>
            </a:r>
          </a:p>
          <a:p>
            <a:r>
              <a:rPr lang="en-US" dirty="0"/>
              <a:t>23. Healed a blind man.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en-US" sz="1200" b="0" i="0" u="none" strike="noStrike" kern="1200" cap="none" spc="0" normalizeH="0" baseline="0" noProof="0" smtClean="0">
                <a:ln>
                  <a:noFill/>
                </a:ln>
                <a:solidFill>
                  <a:prstClr val="black"/>
                </a:solidFill>
                <a:effectLst/>
                <a:uLnTx/>
                <a:uFillTx/>
                <a:latin typeface="Palatino Linotype" panose="020405020505050303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Palatino Linotype" panose="02040502050505030304"/>
              <a:ea typeface="+mn-ea"/>
              <a:cs typeface="+mn-cs"/>
            </a:endParaRPr>
          </a:p>
        </p:txBody>
      </p:sp>
      <p:sp>
        <p:nvSpPr>
          <p:cNvPr id="5" name="Date Placeholder 4">
            <a:extLst>
              <a:ext uri="{FF2B5EF4-FFF2-40B4-BE49-F238E27FC236}">
                <a16:creationId xmlns:a16="http://schemas.microsoft.com/office/drawing/2014/main" id="{BC1AD7EC-D6E9-4835-BA81-39D96ED8CB8D}"/>
              </a:ext>
            </a:extLst>
          </p:cNvPr>
          <p:cNvSpPr>
            <a:spLocks noGrp="1"/>
          </p:cNvSpPr>
          <p:nvPr>
            <p:ph type="dt" idx="1"/>
          </p:nvPr>
        </p:nvSpPr>
        <p:spPr/>
        <p:txBody>
          <a:bodyPr/>
          <a:lstStyle/>
          <a:p>
            <a:r>
              <a:rPr lang="en-US"/>
              <a:t>6/10/2020 pm</a:t>
            </a:r>
          </a:p>
        </p:txBody>
      </p:sp>
      <p:sp>
        <p:nvSpPr>
          <p:cNvPr id="6" name="Footer Placeholder 5">
            <a:extLst>
              <a:ext uri="{FF2B5EF4-FFF2-40B4-BE49-F238E27FC236}">
                <a16:creationId xmlns:a16="http://schemas.microsoft.com/office/drawing/2014/main" id="{C1B3A413-E555-4941-9022-F457539C08D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63F26F7-3EC2-4BE9-9EDC-26D1EFF0BE0A}"/>
              </a:ext>
            </a:extLst>
          </p:cNvPr>
          <p:cNvSpPr>
            <a:spLocks noGrp="1"/>
          </p:cNvSpPr>
          <p:nvPr>
            <p:ph type="hdr" sz="quarter"/>
          </p:nvPr>
        </p:nvSpPr>
        <p:spPr/>
        <p:txBody>
          <a:bodyPr/>
          <a:lstStyle/>
          <a:p>
            <a:r>
              <a:rPr lang="en-US"/>
              <a:t>Class - The Life Of Christ (212)</a:t>
            </a:r>
          </a:p>
        </p:txBody>
      </p:sp>
    </p:spTree>
    <p:extLst>
      <p:ext uri="{BB962C8B-B14F-4D97-AF65-F5344CB8AC3E}">
        <p14:creationId xmlns:p14="http://schemas.microsoft.com/office/powerpoint/2010/main" val="4179040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24. Who do people say I am? John, Jeremiah, a prophet. But who do you say that I am? You are the Christ, the Son of the Living God.</a:t>
            </a:r>
          </a:p>
          <a:p>
            <a:pPr marL="228600" indent="-228600">
              <a:buAutoNum type="arabicPeriod" startAt="25"/>
            </a:pPr>
            <a:r>
              <a:rPr lang="en-US" dirty="0"/>
              <a:t>You are Peter and upon this rock will I build My church.</a:t>
            </a:r>
          </a:p>
          <a:p>
            <a:pPr marL="228600" indent="-228600">
              <a:buAutoNum type="arabicPeriod" startAt="25"/>
            </a:pPr>
            <a:r>
              <a:rPr lang="en-US" dirty="0"/>
              <a:t>Authority and access.</a:t>
            </a:r>
          </a:p>
          <a:p>
            <a:pPr marL="228600" indent="-228600">
              <a:buAutoNum type="arabicPeriod" startAt="25"/>
            </a:pPr>
            <a:r>
              <a:rPr lang="en-US" dirty="0"/>
              <a:t>Tell no one.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F1C5CE-222C-4659-9A99-B99FC42AF6EC}" type="slidenum">
              <a:rPr kumimoji="0" lang="en-US" sz="1200" b="0" i="0" u="none" strike="noStrike" kern="1200" cap="none" spc="0" normalizeH="0" baseline="0" noProof="0" smtClean="0">
                <a:ln>
                  <a:noFill/>
                </a:ln>
                <a:solidFill>
                  <a:prstClr val="black"/>
                </a:solidFill>
                <a:effectLst/>
                <a:uLnTx/>
                <a:uFillTx/>
                <a:latin typeface="Palatino Linotype" panose="020405020505050303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Palatino Linotype" panose="02040502050505030304"/>
              <a:ea typeface="+mn-ea"/>
              <a:cs typeface="+mn-cs"/>
            </a:endParaRPr>
          </a:p>
        </p:txBody>
      </p:sp>
      <p:sp>
        <p:nvSpPr>
          <p:cNvPr id="5" name="Date Placeholder 4">
            <a:extLst>
              <a:ext uri="{FF2B5EF4-FFF2-40B4-BE49-F238E27FC236}">
                <a16:creationId xmlns:a16="http://schemas.microsoft.com/office/drawing/2014/main" id="{3A41A132-B571-45EA-85FF-303B27079F38}"/>
              </a:ext>
            </a:extLst>
          </p:cNvPr>
          <p:cNvSpPr>
            <a:spLocks noGrp="1"/>
          </p:cNvSpPr>
          <p:nvPr>
            <p:ph type="dt" idx="1"/>
          </p:nvPr>
        </p:nvSpPr>
        <p:spPr/>
        <p:txBody>
          <a:bodyPr/>
          <a:lstStyle/>
          <a:p>
            <a:r>
              <a:rPr lang="en-US"/>
              <a:t>6/10/2020 pm</a:t>
            </a:r>
          </a:p>
        </p:txBody>
      </p:sp>
      <p:sp>
        <p:nvSpPr>
          <p:cNvPr id="6" name="Footer Placeholder 5">
            <a:extLst>
              <a:ext uri="{FF2B5EF4-FFF2-40B4-BE49-F238E27FC236}">
                <a16:creationId xmlns:a16="http://schemas.microsoft.com/office/drawing/2014/main" id="{47CD6948-F6E7-4AE0-B46D-B843370DC90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F31D360-A515-4CD0-9D6C-0FFB0CFEF6F9}"/>
              </a:ext>
            </a:extLst>
          </p:cNvPr>
          <p:cNvSpPr>
            <a:spLocks noGrp="1"/>
          </p:cNvSpPr>
          <p:nvPr>
            <p:ph type="hdr" sz="quarter"/>
          </p:nvPr>
        </p:nvSpPr>
        <p:spPr/>
        <p:txBody>
          <a:bodyPr/>
          <a:lstStyle/>
          <a:p>
            <a:r>
              <a:rPr lang="en-US"/>
              <a:t>Class - The Life Of Christ (212)</a:t>
            </a:r>
          </a:p>
        </p:txBody>
      </p:sp>
    </p:spTree>
    <p:extLst>
      <p:ext uri="{BB962C8B-B14F-4D97-AF65-F5344CB8AC3E}">
        <p14:creationId xmlns:p14="http://schemas.microsoft.com/office/powerpoint/2010/main" val="2382813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6/15/2020</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100416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6/15/2020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753392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6/15/2020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43938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6/15/2020</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31565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6/15/2020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25292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6/15/2020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736874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6/15/2020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948970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6/15/2020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90293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6/15/2020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916192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6/15/2020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5283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6/15/2020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92986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fld id="{349BF3EA-1A78-4F07-BDC0-C8A1BD461199}" type="datetimeFigureOut">
              <a:rPr lang="en-US" smtClean="0"/>
              <a:pPr/>
              <a:t>6/15/2020</a:t>
            </a:fld>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35519251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922"/>
            <a:ext cx="7772400" cy="1408078"/>
          </a:xfrm>
        </p:spPr>
        <p:txBody>
          <a:bodyPr>
            <a:spAutoFit/>
          </a:bodyPr>
          <a:lstStyle/>
          <a:p>
            <a:r>
              <a:rPr lang="en-US" dirty="0">
                <a:solidFill>
                  <a:schemeClr val="tx1"/>
                </a:solidFill>
              </a:rPr>
              <a:t>The Life of Jesus Christ</a:t>
            </a:r>
            <a:br>
              <a:rPr lang="en-US" dirty="0">
                <a:solidFill>
                  <a:schemeClr val="tx1"/>
                </a:solidFill>
              </a:rPr>
            </a:br>
            <a:r>
              <a:rPr lang="en-US" sz="3600" dirty="0">
                <a:solidFill>
                  <a:schemeClr val="tx1"/>
                </a:solidFill>
              </a:rPr>
              <a:t>Lesson 11 – In Galilee And Beyond</a:t>
            </a:r>
            <a:endParaRPr lang="en-US" dirty="0">
              <a:solidFill>
                <a:schemeClr val="tx1"/>
              </a:solidFill>
            </a:endParaRPr>
          </a:p>
        </p:txBody>
      </p:sp>
      <p:sp>
        <p:nvSpPr>
          <p:cNvPr id="3" name="Content Placeholder 2"/>
          <p:cNvSpPr>
            <a:spLocks noGrp="1"/>
          </p:cNvSpPr>
          <p:nvPr>
            <p:ph type="subTitle" idx="1"/>
          </p:nvPr>
        </p:nvSpPr>
        <p:spPr>
          <a:xfrm>
            <a:off x="685800" y="3554361"/>
            <a:ext cx="7772400" cy="1902059"/>
          </a:xfrm>
        </p:spPr>
        <p:txBody>
          <a:bodyPr>
            <a:spAutoFit/>
          </a:bodyPr>
          <a:lstStyle/>
          <a:p>
            <a:r>
              <a:rPr lang="en-US" sz="2400" dirty="0"/>
              <a:t>June 10, 2020</a:t>
            </a:r>
          </a:p>
          <a:p>
            <a:endParaRPr lang="en-US" sz="2400" dirty="0"/>
          </a:p>
          <a:p>
            <a:r>
              <a:rPr lang="en-US" sz="2800" b="1" dirty="0"/>
              <a:t>Review of Lesson 11</a:t>
            </a:r>
          </a:p>
          <a:p>
            <a:r>
              <a:rPr lang="en-US" sz="2600" dirty="0"/>
              <a:t>Matthew 16:13-16; Mark 8:27-29; Luke 9:18-20</a:t>
            </a:r>
          </a:p>
        </p:txBody>
      </p:sp>
    </p:spTree>
    <p:extLst>
      <p:ext uri="{BB962C8B-B14F-4D97-AF65-F5344CB8AC3E}">
        <p14:creationId xmlns:p14="http://schemas.microsoft.com/office/powerpoint/2010/main" val="3618741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6BF8B-D6CF-4E08-A96D-AC3D3F18AA37}"/>
              </a:ext>
            </a:extLst>
          </p:cNvPr>
          <p:cNvSpPr>
            <a:spLocks noGrp="1"/>
          </p:cNvSpPr>
          <p:nvPr>
            <p:ph type="title"/>
          </p:nvPr>
        </p:nvSpPr>
        <p:spPr>
          <a:xfrm>
            <a:off x="457200" y="325233"/>
            <a:ext cx="8229600" cy="553998"/>
          </a:xfrm>
        </p:spPr>
        <p:txBody>
          <a:bodyPr>
            <a:spAutoFit/>
          </a:bodyPr>
          <a:lstStyle/>
          <a:p>
            <a:r>
              <a:rPr lang="en-US" dirty="0">
                <a:solidFill>
                  <a:schemeClr val="tx1"/>
                </a:solidFill>
              </a:rPr>
              <a:t>Review Questions</a:t>
            </a:r>
          </a:p>
        </p:txBody>
      </p:sp>
      <p:sp>
        <p:nvSpPr>
          <p:cNvPr id="3" name="Content Placeholder 2">
            <a:extLst>
              <a:ext uri="{FF2B5EF4-FFF2-40B4-BE49-F238E27FC236}">
                <a16:creationId xmlns:a16="http://schemas.microsoft.com/office/drawing/2014/main" id="{6F4567CD-277D-4016-87E0-89D43F398AED}"/>
              </a:ext>
            </a:extLst>
          </p:cNvPr>
          <p:cNvSpPr>
            <a:spLocks noGrp="1"/>
          </p:cNvSpPr>
          <p:nvPr>
            <p:ph idx="1"/>
          </p:nvPr>
        </p:nvSpPr>
        <p:spPr>
          <a:xfrm>
            <a:off x="457200" y="1037492"/>
            <a:ext cx="8229600" cy="4967514"/>
          </a:xfrm>
        </p:spPr>
        <p:txBody>
          <a:bodyPr>
            <a:spAutoFit/>
          </a:bodyPr>
          <a:lstStyle/>
          <a:p>
            <a:pPr marL="0" indent="0">
              <a:buNone/>
            </a:pPr>
            <a:r>
              <a:rPr lang="en-US" sz="2400" b="1" dirty="0"/>
              <a:t>Discourse on spiritual food and true discipleship: </a:t>
            </a:r>
            <a:br>
              <a:rPr lang="en-US" sz="2400" b="1" dirty="0"/>
            </a:br>
            <a:r>
              <a:rPr lang="en-US" sz="2400" b="1" dirty="0"/>
              <a:t>(John 6:22-71)</a:t>
            </a:r>
          </a:p>
          <a:p>
            <a:pPr marL="457200" indent="-457200">
              <a:buAutoNum type="arabicPeriod"/>
            </a:pPr>
            <a:r>
              <a:rPr lang="en-US" sz="2400" dirty="0"/>
              <a:t>How does the teaching in this passage reflect the miracle of the previous day? (John 6:1-15)</a:t>
            </a:r>
          </a:p>
          <a:p>
            <a:pPr marL="457200" indent="-457200">
              <a:buAutoNum type="arabicPeriod"/>
            </a:pPr>
            <a:r>
              <a:rPr lang="en-US" sz="2400" dirty="0"/>
              <a:t>Explain Jesus’ claim to be </a:t>
            </a:r>
            <a:r>
              <a:rPr lang="en-US" sz="2400" i="1" dirty="0"/>
              <a:t>“the bread of life.”</a:t>
            </a:r>
            <a:endParaRPr lang="en-US" sz="2400" dirty="0"/>
          </a:p>
          <a:p>
            <a:pPr marL="457200" indent="-457200">
              <a:buAutoNum type="arabicPeriod"/>
            </a:pPr>
            <a:r>
              <a:rPr lang="en-US" sz="2400" dirty="0"/>
              <a:t>Why did the Jews reject Jesus as </a:t>
            </a:r>
            <a:r>
              <a:rPr lang="en-US" sz="2400" i="1" dirty="0"/>
              <a:t>“the bread of life”</a:t>
            </a:r>
            <a:r>
              <a:rPr lang="en-US" sz="2400" dirty="0"/>
              <a:t>?</a:t>
            </a:r>
          </a:p>
          <a:p>
            <a:pPr marL="457200" indent="-457200">
              <a:buAutoNum type="arabicPeriod"/>
            </a:pPr>
            <a:r>
              <a:rPr lang="en-US" sz="2400" dirty="0"/>
              <a:t>How does the Father draw a person to Christ? How should one be “taught of God”?</a:t>
            </a:r>
          </a:p>
          <a:p>
            <a:pPr marL="457200" indent="-457200">
              <a:buAutoNum type="arabicPeriod"/>
            </a:pPr>
            <a:r>
              <a:rPr lang="en-US" sz="2400" dirty="0"/>
              <a:t>What did Jesus mean when He said one must eat His flesh and drink His blood to have life?</a:t>
            </a:r>
          </a:p>
          <a:p>
            <a:pPr marL="457200" indent="-457200">
              <a:buAutoNum type="arabicPeriod"/>
            </a:pPr>
            <a:r>
              <a:rPr lang="en-US" sz="2400" dirty="0"/>
              <a:t>What is the reaction of the people to the teaching of Jesus in this passage? How did His disciples respond?</a:t>
            </a:r>
          </a:p>
        </p:txBody>
      </p:sp>
    </p:spTree>
    <p:extLst>
      <p:ext uri="{BB962C8B-B14F-4D97-AF65-F5344CB8AC3E}">
        <p14:creationId xmlns:p14="http://schemas.microsoft.com/office/powerpoint/2010/main" val="1457133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6BF8B-D6CF-4E08-A96D-AC3D3F18AA37}"/>
              </a:ext>
            </a:extLst>
          </p:cNvPr>
          <p:cNvSpPr>
            <a:spLocks noGrp="1"/>
          </p:cNvSpPr>
          <p:nvPr>
            <p:ph type="title"/>
          </p:nvPr>
        </p:nvSpPr>
        <p:spPr>
          <a:xfrm>
            <a:off x="457200" y="325233"/>
            <a:ext cx="8229600" cy="553998"/>
          </a:xfrm>
        </p:spPr>
        <p:txBody>
          <a:bodyPr>
            <a:spAutoFit/>
          </a:bodyPr>
          <a:lstStyle/>
          <a:p>
            <a:r>
              <a:rPr lang="en-US" dirty="0">
                <a:solidFill>
                  <a:schemeClr val="tx1"/>
                </a:solidFill>
              </a:rPr>
              <a:t>Review Questions</a:t>
            </a:r>
          </a:p>
        </p:txBody>
      </p:sp>
      <p:sp>
        <p:nvSpPr>
          <p:cNvPr id="3" name="Content Placeholder 2">
            <a:extLst>
              <a:ext uri="{FF2B5EF4-FFF2-40B4-BE49-F238E27FC236}">
                <a16:creationId xmlns:a16="http://schemas.microsoft.com/office/drawing/2014/main" id="{6F4567CD-277D-4016-87E0-89D43F398AED}"/>
              </a:ext>
            </a:extLst>
          </p:cNvPr>
          <p:cNvSpPr>
            <a:spLocks noGrp="1"/>
          </p:cNvSpPr>
          <p:nvPr>
            <p:ph idx="1"/>
          </p:nvPr>
        </p:nvSpPr>
        <p:spPr>
          <a:xfrm>
            <a:off x="76200" y="827292"/>
            <a:ext cx="8991600" cy="6001643"/>
          </a:xfrm>
        </p:spPr>
        <p:txBody>
          <a:bodyPr wrap="square">
            <a:spAutoFit/>
          </a:bodyPr>
          <a:lstStyle/>
          <a:p>
            <a:pPr marL="0" indent="0">
              <a:spcBef>
                <a:spcPts val="0"/>
              </a:spcBef>
              <a:buNone/>
            </a:pPr>
            <a:r>
              <a:rPr lang="en-US" sz="2400" b="1" dirty="0"/>
              <a:t>An exchange over tradition, ceremony and defilement: </a:t>
            </a:r>
            <a:br>
              <a:rPr lang="en-US" sz="2400" b="1" dirty="0"/>
            </a:br>
            <a:r>
              <a:rPr lang="en-US" sz="2400" b="1" dirty="0"/>
              <a:t>(Matthew 15:1-21; Mark 7:1-24; John 7:1)</a:t>
            </a:r>
          </a:p>
          <a:p>
            <a:pPr marL="457200" indent="-457200">
              <a:spcBef>
                <a:spcPts val="0"/>
              </a:spcBef>
              <a:buFont typeface="+mj-lt"/>
              <a:buAutoNum type="arabicPeriod" startAt="7"/>
            </a:pPr>
            <a:r>
              <a:rPr lang="en-US" sz="2400" dirty="0"/>
              <a:t>Who came from Jerusalem to visit Jesus? What did they ask Him? What was their motive in asking Him their questions?</a:t>
            </a:r>
          </a:p>
          <a:p>
            <a:pPr marL="457200" indent="-457200">
              <a:spcBef>
                <a:spcPts val="0"/>
              </a:spcBef>
              <a:buAutoNum type="arabicPeriod" startAt="7"/>
            </a:pPr>
            <a:r>
              <a:rPr lang="en-US" sz="2400" dirty="0"/>
              <a:t>How did Jesus respond to the questions and accusations of the people?</a:t>
            </a:r>
          </a:p>
          <a:p>
            <a:pPr marL="457200" indent="-457200">
              <a:spcBef>
                <a:spcPts val="0"/>
              </a:spcBef>
              <a:buAutoNum type="arabicPeriod" startAt="7"/>
            </a:pPr>
            <a:r>
              <a:rPr lang="en-US" sz="2400" dirty="0"/>
              <a:t>What prophecy did Jesus apply to these people? In what way did it fit them?</a:t>
            </a:r>
          </a:p>
          <a:p>
            <a:pPr marL="457200" indent="-457200">
              <a:spcBef>
                <a:spcPts val="0"/>
              </a:spcBef>
              <a:buAutoNum type="arabicPeriod" startAt="7"/>
            </a:pPr>
            <a:r>
              <a:rPr lang="en-US" sz="2400" dirty="0"/>
              <a:t>What effect is there on one’s worship when he teaches as doctrine the commandments and precepts of men?</a:t>
            </a:r>
          </a:p>
          <a:p>
            <a:pPr marL="457200" indent="-457200">
              <a:spcBef>
                <a:spcPts val="0"/>
              </a:spcBef>
              <a:buAutoNum type="arabicPeriod" startAt="7"/>
            </a:pPr>
            <a:r>
              <a:rPr lang="en-US" sz="2400" dirty="0"/>
              <a:t>How did the scribes and Pharisees reject the commandment of God by keeping traditions?</a:t>
            </a:r>
          </a:p>
          <a:p>
            <a:pPr marL="457200" indent="-457200">
              <a:spcBef>
                <a:spcPts val="0"/>
              </a:spcBef>
              <a:buAutoNum type="arabicPeriod" startAt="7"/>
            </a:pPr>
            <a:r>
              <a:rPr lang="en-US" sz="2400" dirty="0"/>
              <a:t>According to this text, how is a person defiled? What undesirable characteristics proceed from the hearts of people?</a:t>
            </a:r>
          </a:p>
          <a:p>
            <a:pPr marL="457200" indent="-457200">
              <a:spcBef>
                <a:spcPts val="0"/>
              </a:spcBef>
              <a:buAutoNum type="arabicPeriod" startAt="7"/>
            </a:pPr>
            <a:r>
              <a:rPr lang="en-US" sz="2400" dirty="0"/>
              <a:t>Where did Jesus go after He finished His discourse with the scribes and Pharisees?</a:t>
            </a:r>
          </a:p>
        </p:txBody>
      </p:sp>
    </p:spTree>
    <p:extLst>
      <p:ext uri="{BB962C8B-B14F-4D97-AF65-F5344CB8AC3E}">
        <p14:creationId xmlns:p14="http://schemas.microsoft.com/office/powerpoint/2010/main" val="2810133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6BF8B-D6CF-4E08-A96D-AC3D3F18AA37}"/>
              </a:ext>
            </a:extLst>
          </p:cNvPr>
          <p:cNvSpPr>
            <a:spLocks noGrp="1"/>
          </p:cNvSpPr>
          <p:nvPr>
            <p:ph type="title"/>
          </p:nvPr>
        </p:nvSpPr>
        <p:spPr>
          <a:xfrm>
            <a:off x="457200" y="325233"/>
            <a:ext cx="8229600" cy="553998"/>
          </a:xfrm>
        </p:spPr>
        <p:txBody>
          <a:bodyPr>
            <a:spAutoFit/>
          </a:bodyPr>
          <a:lstStyle/>
          <a:p>
            <a:r>
              <a:rPr lang="en-US" dirty="0">
                <a:solidFill>
                  <a:schemeClr val="tx1"/>
                </a:solidFill>
              </a:rPr>
              <a:t>Review Questions</a:t>
            </a:r>
          </a:p>
        </p:txBody>
      </p:sp>
      <p:sp>
        <p:nvSpPr>
          <p:cNvPr id="3" name="Content Placeholder 2">
            <a:extLst>
              <a:ext uri="{FF2B5EF4-FFF2-40B4-BE49-F238E27FC236}">
                <a16:creationId xmlns:a16="http://schemas.microsoft.com/office/drawing/2014/main" id="{6F4567CD-277D-4016-87E0-89D43F398AED}"/>
              </a:ext>
            </a:extLst>
          </p:cNvPr>
          <p:cNvSpPr>
            <a:spLocks noGrp="1"/>
          </p:cNvSpPr>
          <p:nvPr>
            <p:ph idx="1"/>
          </p:nvPr>
        </p:nvSpPr>
        <p:spPr>
          <a:xfrm>
            <a:off x="457200" y="1037492"/>
            <a:ext cx="8229600" cy="2456057"/>
          </a:xfrm>
        </p:spPr>
        <p:txBody>
          <a:bodyPr>
            <a:spAutoFit/>
          </a:bodyPr>
          <a:lstStyle/>
          <a:p>
            <a:pPr marL="0" indent="0">
              <a:buNone/>
            </a:pPr>
            <a:r>
              <a:rPr lang="en-US" sz="2400" b="1" dirty="0"/>
              <a:t>Healing a Phoenician woman’s daughter: </a:t>
            </a:r>
            <a:br>
              <a:rPr lang="en-US" sz="2400" b="1" dirty="0"/>
            </a:br>
            <a:r>
              <a:rPr lang="en-US" sz="2400" b="1" dirty="0"/>
              <a:t>(Matthew 15:22-29; Mark 7:24-31; John 7:1)</a:t>
            </a:r>
          </a:p>
          <a:p>
            <a:pPr marL="457200" indent="-457200">
              <a:buFont typeface="+mj-lt"/>
              <a:buAutoNum type="arabicPeriod" startAt="14"/>
            </a:pPr>
            <a:r>
              <a:rPr lang="en-US" sz="2400" dirty="0"/>
              <a:t>Briefly describe what Jesus did for the Syrophoenician woman and her daughter. Why did Jesus show mercy on the woman and her daughter? </a:t>
            </a:r>
          </a:p>
          <a:p>
            <a:pPr marL="457200" indent="-457200">
              <a:buAutoNum type="arabicPeriod" startAt="14"/>
            </a:pPr>
            <a:r>
              <a:rPr lang="en-US" sz="2400" dirty="0"/>
              <a:t>Where did Jesus go after He left Tyre and Sidon?</a:t>
            </a:r>
          </a:p>
        </p:txBody>
      </p:sp>
    </p:spTree>
    <p:extLst>
      <p:ext uri="{BB962C8B-B14F-4D97-AF65-F5344CB8AC3E}">
        <p14:creationId xmlns:p14="http://schemas.microsoft.com/office/powerpoint/2010/main" val="3511709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6BF8B-D6CF-4E08-A96D-AC3D3F18AA37}"/>
              </a:ext>
            </a:extLst>
          </p:cNvPr>
          <p:cNvSpPr>
            <a:spLocks noGrp="1"/>
          </p:cNvSpPr>
          <p:nvPr>
            <p:ph type="title"/>
          </p:nvPr>
        </p:nvSpPr>
        <p:spPr>
          <a:xfrm>
            <a:off x="457200" y="325233"/>
            <a:ext cx="8229600" cy="553998"/>
          </a:xfrm>
        </p:spPr>
        <p:txBody>
          <a:bodyPr>
            <a:spAutoFit/>
          </a:bodyPr>
          <a:lstStyle/>
          <a:p>
            <a:r>
              <a:rPr lang="en-US" dirty="0">
                <a:solidFill>
                  <a:schemeClr val="tx1"/>
                </a:solidFill>
              </a:rPr>
              <a:t>Review Questions</a:t>
            </a:r>
          </a:p>
        </p:txBody>
      </p:sp>
      <p:sp>
        <p:nvSpPr>
          <p:cNvPr id="3" name="Content Placeholder 2">
            <a:extLst>
              <a:ext uri="{FF2B5EF4-FFF2-40B4-BE49-F238E27FC236}">
                <a16:creationId xmlns:a16="http://schemas.microsoft.com/office/drawing/2014/main" id="{6F4567CD-277D-4016-87E0-89D43F398AED}"/>
              </a:ext>
            </a:extLst>
          </p:cNvPr>
          <p:cNvSpPr>
            <a:spLocks noGrp="1"/>
          </p:cNvSpPr>
          <p:nvPr>
            <p:ph idx="1"/>
          </p:nvPr>
        </p:nvSpPr>
        <p:spPr>
          <a:xfrm>
            <a:off x="457200" y="1037492"/>
            <a:ext cx="8229600" cy="4819781"/>
          </a:xfrm>
        </p:spPr>
        <p:txBody>
          <a:bodyPr>
            <a:spAutoFit/>
          </a:bodyPr>
          <a:lstStyle/>
          <a:p>
            <a:pPr marL="0" indent="0">
              <a:buNone/>
            </a:pPr>
            <a:r>
              <a:rPr lang="en-US" sz="2400" b="1" dirty="0"/>
              <a:t>The Feeding of the Four Thousand:</a:t>
            </a:r>
            <a:br>
              <a:rPr lang="en-US" sz="2400" b="1" dirty="0"/>
            </a:br>
            <a:r>
              <a:rPr lang="en-US" sz="2400" b="1" dirty="0"/>
              <a:t>(Matthew 15:30-38; Mark 7:32-8:9)</a:t>
            </a:r>
          </a:p>
          <a:p>
            <a:pPr marL="457200" indent="-457200">
              <a:buFont typeface="+mj-lt"/>
              <a:buAutoNum type="arabicPeriod" startAt="16"/>
            </a:pPr>
            <a:r>
              <a:rPr lang="en-US" sz="2400" dirty="0"/>
              <a:t>Briefly summarize Jesus’ healing of a deaf man who had a speech impediment. What did Jesus tell the people to do in relation to this miracle? What was there reaction?</a:t>
            </a:r>
          </a:p>
          <a:p>
            <a:pPr marL="457200" indent="-457200">
              <a:buAutoNum type="arabicPeriod" startAt="16"/>
            </a:pPr>
            <a:r>
              <a:rPr lang="en-US" sz="2400" dirty="0"/>
              <a:t>As a result of the above miracle, who came to Jesus? How many of them were there?</a:t>
            </a:r>
          </a:p>
          <a:p>
            <a:pPr marL="457200" indent="-457200">
              <a:buAutoNum type="arabicPeriod" startAt="16"/>
            </a:pPr>
            <a:r>
              <a:rPr lang="en-US" sz="2400" dirty="0"/>
              <a:t>What concern did Jesus have for the multitude? How did He meet their needs?</a:t>
            </a:r>
          </a:p>
          <a:p>
            <a:pPr marL="457200" indent="-457200">
              <a:buAutoNum type="arabicPeriod" startAt="16"/>
            </a:pPr>
            <a:r>
              <a:rPr lang="en-US" sz="2400" dirty="0"/>
              <a:t>Compare and contrast the feeding of the 4,000 to the feeding of the 5,000 (see Matthew 14:13-21; Mark 6:33-44; Luke 9:11-17; John 6:2-14).</a:t>
            </a:r>
          </a:p>
        </p:txBody>
      </p:sp>
    </p:spTree>
    <p:extLst>
      <p:ext uri="{BB962C8B-B14F-4D97-AF65-F5344CB8AC3E}">
        <p14:creationId xmlns:p14="http://schemas.microsoft.com/office/powerpoint/2010/main" val="3493627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6BF8B-D6CF-4E08-A96D-AC3D3F18AA37}"/>
              </a:ext>
            </a:extLst>
          </p:cNvPr>
          <p:cNvSpPr>
            <a:spLocks noGrp="1"/>
          </p:cNvSpPr>
          <p:nvPr>
            <p:ph type="title"/>
          </p:nvPr>
        </p:nvSpPr>
        <p:spPr>
          <a:xfrm>
            <a:off x="457200" y="325233"/>
            <a:ext cx="8229600" cy="553998"/>
          </a:xfrm>
        </p:spPr>
        <p:txBody>
          <a:bodyPr>
            <a:spAutoFit/>
          </a:bodyPr>
          <a:lstStyle/>
          <a:p>
            <a:r>
              <a:rPr lang="en-US" dirty="0">
                <a:solidFill>
                  <a:schemeClr val="tx1"/>
                </a:solidFill>
              </a:rPr>
              <a:t>Review Questions</a:t>
            </a:r>
          </a:p>
        </p:txBody>
      </p:sp>
      <p:sp>
        <p:nvSpPr>
          <p:cNvPr id="3" name="Content Placeholder 2">
            <a:extLst>
              <a:ext uri="{FF2B5EF4-FFF2-40B4-BE49-F238E27FC236}">
                <a16:creationId xmlns:a16="http://schemas.microsoft.com/office/drawing/2014/main" id="{6F4567CD-277D-4016-87E0-89D43F398AED}"/>
              </a:ext>
            </a:extLst>
          </p:cNvPr>
          <p:cNvSpPr>
            <a:spLocks noGrp="1"/>
          </p:cNvSpPr>
          <p:nvPr>
            <p:ph idx="1"/>
          </p:nvPr>
        </p:nvSpPr>
        <p:spPr>
          <a:xfrm>
            <a:off x="457200" y="1037492"/>
            <a:ext cx="8229600" cy="3342453"/>
          </a:xfrm>
        </p:spPr>
        <p:txBody>
          <a:bodyPr>
            <a:spAutoFit/>
          </a:bodyPr>
          <a:lstStyle/>
          <a:p>
            <a:pPr marL="0" indent="0">
              <a:buNone/>
            </a:pPr>
            <a:r>
              <a:rPr lang="en-US" sz="2400" b="1" dirty="0"/>
              <a:t>The Pharisaic Leaven:</a:t>
            </a:r>
            <a:br>
              <a:rPr lang="en-US" sz="2400" b="1" dirty="0"/>
            </a:br>
            <a:r>
              <a:rPr lang="en-US" sz="2400" b="1" dirty="0"/>
              <a:t>(Matthew 15:39-16:12; Mark 8:10-26)</a:t>
            </a:r>
          </a:p>
          <a:p>
            <a:pPr marL="457200" indent="-457200">
              <a:buFont typeface="+mj-lt"/>
              <a:buAutoNum type="arabicPeriod" startAt="20"/>
            </a:pPr>
            <a:r>
              <a:rPr lang="en-US" sz="2400" dirty="0"/>
              <a:t>Where did Jesus go after feeding the 4,000?</a:t>
            </a:r>
          </a:p>
          <a:p>
            <a:pPr marL="457200" indent="-457200">
              <a:buFont typeface="+mj-lt"/>
              <a:buAutoNum type="arabicPeriod" startAt="20"/>
            </a:pPr>
            <a:r>
              <a:rPr lang="en-US" sz="2400" dirty="0"/>
              <a:t>What request did the Pharisees and Sadducees make of Jesus? What was His response?</a:t>
            </a:r>
          </a:p>
          <a:p>
            <a:pPr marL="457200" indent="-457200">
              <a:buFont typeface="+mj-lt"/>
              <a:buAutoNum type="arabicPeriod" startAt="20"/>
            </a:pPr>
            <a:r>
              <a:rPr lang="en-US" sz="2400" dirty="0"/>
              <a:t>What was the leaven of the Pharisees and Sadducees?</a:t>
            </a:r>
          </a:p>
          <a:p>
            <a:pPr marL="457200" indent="-457200">
              <a:buFont typeface="+mj-lt"/>
              <a:buAutoNum type="arabicPeriod" startAt="20"/>
            </a:pPr>
            <a:r>
              <a:rPr lang="en-US" sz="2400" dirty="0"/>
              <a:t>Who was brought to Jesus at Bethsaida? What did Jesus do for him?</a:t>
            </a:r>
          </a:p>
        </p:txBody>
      </p:sp>
    </p:spTree>
    <p:extLst>
      <p:ext uri="{BB962C8B-B14F-4D97-AF65-F5344CB8AC3E}">
        <p14:creationId xmlns:p14="http://schemas.microsoft.com/office/powerpoint/2010/main" val="2759428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6BF8B-D6CF-4E08-A96D-AC3D3F18AA37}"/>
              </a:ext>
            </a:extLst>
          </p:cNvPr>
          <p:cNvSpPr>
            <a:spLocks noGrp="1"/>
          </p:cNvSpPr>
          <p:nvPr>
            <p:ph type="title"/>
          </p:nvPr>
        </p:nvSpPr>
        <p:spPr>
          <a:xfrm>
            <a:off x="457200" y="325233"/>
            <a:ext cx="8229600" cy="553998"/>
          </a:xfrm>
        </p:spPr>
        <p:txBody>
          <a:bodyPr>
            <a:spAutoFit/>
          </a:bodyPr>
          <a:lstStyle/>
          <a:p>
            <a:r>
              <a:rPr lang="en-US" dirty="0">
                <a:solidFill>
                  <a:schemeClr val="tx1"/>
                </a:solidFill>
              </a:rPr>
              <a:t>Review Questions</a:t>
            </a:r>
          </a:p>
        </p:txBody>
      </p:sp>
      <p:sp>
        <p:nvSpPr>
          <p:cNvPr id="3" name="Content Placeholder 2">
            <a:extLst>
              <a:ext uri="{FF2B5EF4-FFF2-40B4-BE49-F238E27FC236}">
                <a16:creationId xmlns:a16="http://schemas.microsoft.com/office/drawing/2014/main" id="{6F4567CD-277D-4016-87E0-89D43F398AED}"/>
              </a:ext>
            </a:extLst>
          </p:cNvPr>
          <p:cNvSpPr>
            <a:spLocks noGrp="1"/>
          </p:cNvSpPr>
          <p:nvPr>
            <p:ph idx="1"/>
          </p:nvPr>
        </p:nvSpPr>
        <p:spPr>
          <a:xfrm>
            <a:off x="457200" y="1037492"/>
            <a:ext cx="8229600" cy="5189113"/>
          </a:xfrm>
        </p:spPr>
        <p:txBody>
          <a:bodyPr>
            <a:spAutoFit/>
          </a:bodyPr>
          <a:lstStyle/>
          <a:p>
            <a:pPr marL="0" indent="0">
              <a:buNone/>
            </a:pPr>
            <a:r>
              <a:rPr lang="en-US" sz="2400" b="1" dirty="0"/>
              <a:t>The Confession Of Peter:</a:t>
            </a:r>
            <a:br>
              <a:rPr lang="en-US" sz="2400" b="1" dirty="0"/>
            </a:br>
            <a:r>
              <a:rPr lang="en-US" sz="2400" b="1" dirty="0"/>
              <a:t>(Matthew 16:13-20; Mark 8:27-30; Luke 9:18-21)</a:t>
            </a:r>
          </a:p>
          <a:p>
            <a:pPr marL="457200" indent="-457200">
              <a:buFont typeface="+mj-lt"/>
              <a:buAutoNum type="arabicPeriod" startAt="24"/>
            </a:pPr>
            <a:r>
              <a:rPr lang="en-US" sz="2400" dirty="0"/>
              <a:t>What question did Jesus ask of His disciples? What was their response? What was Jesus’ question upon hearing their answer? Who replied to the second question? What was that reply?</a:t>
            </a:r>
          </a:p>
          <a:p>
            <a:pPr marL="457200" indent="-457200">
              <a:buFont typeface="+mj-lt"/>
              <a:buAutoNum type="arabicPeriod" startAt="24"/>
            </a:pPr>
            <a:r>
              <a:rPr lang="en-US" sz="2400" dirty="0"/>
              <a:t>Briefly summarize the great spiritual truth Jesus announced after hearing the response to His second question.</a:t>
            </a:r>
          </a:p>
          <a:p>
            <a:pPr marL="457200" indent="-457200">
              <a:buFont typeface="+mj-lt"/>
              <a:buAutoNum type="arabicPeriod" startAt="24"/>
            </a:pPr>
            <a:r>
              <a:rPr lang="en-US" sz="2400" dirty="0"/>
              <a:t>What are the </a:t>
            </a:r>
            <a:r>
              <a:rPr lang="en-US" sz="2400" i="1" dirty="0"/>
              <a:t>“keys of the kingdom”</a:t>
            </a:r>
            <a:r>
              <a:rPr lang="en-US" sz="2400" dirty="0"/>
              <a:t>?</a:t>
            </a:r>
          </a:p>
          <a:p>
            <a:pPr marL="457200" indent="-457200">
              <a:buFont typeface="+mj-lt"/>
              <a:buAutoNum type="arabicPeriod" startAt="24"/>
            </a:pPr>
            <a:r>
              <a:rPr lang="en-US" sz="2400" dirty="0"/>
              <a:t>What final charge did Jesus give to His disciples on this occasion? Why do you think He gave them such a charge?</a:t>
            </a:r>
          </a:p>
        </p:txBody>
      </p:sp>
    </p:spTree>
    <p:extLst>
      <p:ext uri="{BB962C8B-B14F-4D97-AF65-F5344CB8AC3E}">
        <p14:creationId xmlns:p14="http://schemas.microsoft.com/office/powerpoint/2010/main" val="2466878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3122</TotalTime>
  <Words>1209</Words>
  <Application>Microsoft Office PowerPoint</Application>
  <PresentationFormat>On-screen Show (4:3)</PresentationFormat>
  <Paragraphs>100</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Courier New</vt:lpstr>
      <vt:lpstr>Palatino Linotype</vt:lpstr>
      <vt:lpstr>Company background presentation</vt:lpstr>
      <vt:lpstr>The Life of Jesus Christ Lesson 11 – In Galilee And Beyond</vt:lpstr>
      <vt:lpstr>Review Questions</vt:lpstr>
      <vt:lpstr>Review Questions</vt:lpstr>
      <vt:lpstr>Review Questions</vt:lpstr>
      <vt:lpstr>Review Questions</vt:lpstr>
      <vt:lpstr>Review Questions</vt:lpstr>
      <vt:lpstr>Review 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(6-10-20)</dc:title>
  <dc:creator>Chris Simmons</dc:creator>
  <cp:lastModifiedBy>Richard Lidh</cp:lastModifiedBy>
  <cp:revision>9</cp:revision>
  <cp:lastPrinted>2020-06-16T01:37:04Z</cp:lastPrinted>
  <dcterms:created xsi:type="dcterms:W3CDTF">2011-11-13T00:33:04Z</dcterms:created>
  <dcterms:modified xsi:type="dcterms:W3CDTF">2020-06-16T01:37:09Z</dcterms:modified>
</cp:coreProperties>
</file>